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 id="285" r:id="rId32"/>
    <p:sldId id="286" r:id="rId33"/>
    <p:sldId id="298" r:id="rId34"/>
    <p:sldId id="299" r:id="rId35"/>
    <p:sldId id="300" r:id="rId36"/>
    <p:sldId id="287" r:id="rId37"/>
    <p:sldId id="288" r:id="rId38"/>
    <p:sldId id="289" r:id="rId39"/>
    <p:sldId id="290" r:id="rId40"/>
    <p:sldId id="301"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autoAdjust="0"/>
    <p:restoredTop sz="59233" autoAdjust="0"/>
  </p:normalViewPr>
  <p:slideViewPr>
    <p:cSldViewPr snapToGrid="0">
      <p:cViewPr>
        <p:scale>
          <a:sx n="104" d="100"/>
          <a:sy n="104" d="100"/>
        </p:scale>
        <p:origin x="2952" y="-8"/>
      </p:cViewPr>
      <p:guideLst>
        <p:guide orient="horz" pos="2880"/>
        <p:guide pos="5120"/>
      </p:guideLst>
    </p:cSldViewPr>
  </p:slideViewPr>
  <p:outlineViewPr>
    <p:cViewPr>
      <p:scale>
        <a:sx n="33" d="100"/>
        <a:sy n="33" d="100"/>
      </p:scale>
      <p:origin x="0" y="90784"/>
    </p:cViewPr>
  </p:outlineViewPr>
  <p:notesTextViewPr>
    <p:cViewPr>
      <p:scale>
        <a:sx n="400" d="100"/>
        <a:sy n="4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'disable-</a:t>
            </a:r>
            <a:r>
              <a:rPr lang="en-US" dirty="0" err="1" smtClean="0"/>
              <a:t>uac.rb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a:t>
            </a:r>
            <a:r>
              <a:rPr lang="en-US" baseline="0" dirty="0" smtClean="0"/>
              <a:t> </a:t>
            </a:r>
            <a:r>
              <a:rPr lang="en-US" dirty="0" smtClean="0"/>
              <a:t>line, which is done with the </a:t>
            </a:r>
            <a:r>
              <a:rPr lang="en-US" b="1" dirty="0" smtClean="0"/>
              <a:t>-m</a:t>
            </a:r>
            <a:r>
              <a:rPr lang="en-US" dirty="0" smtClean="0"/>
              <a:t> flag and a string of text that describes that change.</a:t>
            </a:r>
          </a:p>
          <a:p>
            <a:endParaRPr lang="en-US" dirty="0" smtClean="0"/>
          </a:p>
          <a:p>
            <a:r>
              <a:rPr lang="en-US" dirty="0" smtClean="0"/>
              <a:t>The string</a:t>
            </a:r>
            <a:r>
              <a:rPr lang="en-US" baseline="0" dirty="0" smtClean="0"/>
              <a:t> of text we use here conforms to the accepted </a:t>
            </a:r>
            <a:r>
              <a:rPr lang="en-US" baseline="0" dirty="0" err="1" smtClean="0"/>
              <a:t>Git</a:t>
            </a:r>
            <a:r>
              <a:rPr lang="en-US" baseline="0" dirty="0" smtClean="0"/>
              <a:t> style guide. In short, it means that we use a short message (less than 50 characters) that describes the change we are making in present imperative tense (change this vs changed that) </a:t>
            </a:r>
            <a:endParaRPr lang="en-US" dirty="0" smtClean="0"/>
          </a:p>
          <a:p>
            <a:endParaRPr lang="en-US" dirty="0" smtClean="0"/>
          </a:p>
          <a:p>
            <a:r>
              <a:rPr lang="en-US" dirty="0" smtClean="0"/>
              <a:t>When</a:t>
            </a:r>
            <a:r>
              <a:rPr lang="en-US" baseline="0" dirty="0" smtClean="0"/>
              <a:t> we attempt to commit our changes git presents us with an error that states that you need to setup a user name and email address.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email 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894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Recipes</a:t>
            </a:r>
            <a:r>
              <a:rPr lang="en-US" baseline="0" dirty="0" smtClean="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p>
          <a:p>
            <a:endParaRPr lang="en-US" dirty="0" smtClean="0"/>
          </a:p>
          <a:p>
            <a:r>
              <a:rPr lang="en-US" dirty="0" smtClean="0"/>
              <a:t>2. When developing recipes it</a:t>
            </a:r>
            <a:r>
              <a:rPr lang="en-US" baseline="0" dirty="0" smtClean="0"/>
              <a:t> is important to consider using a version control solution that allows us to track the changes that we make.</a:t>
            </a:r>
          </a:p>
          <a:p>
            <a:endParaRPr lang="en-US" baseline="0" dirty="0" smtClean="0"/>
          </a:p>
          <a:p>
            <a:r>
              <a:rPr lang="en-US" dirty="0" smtClean="0"/>
              <a:t>3. The recipe that you put together to disable</a:t>
            </a:r>
            <a:r>
              <a:rPr lang="en-US" baseline="0" dirty="0" smtClean="0"/>
              <a:t> UAC showed that Chef is powerful enough to manage the registry. Chef is powerful enough to install and configure a web server.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user name</a:t>
            </a:r>
            <a:r>
              <a:rPr lang="en-US" baseline="0" dirty="0" smtClean="0"/>
              <a:t> </a:t>
            </a:r>
            <a:r>
              <a:rPr lang="en-US" dirty="0" smtClean="0"/>
              <a:t>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13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8026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 GitHub is an example of a central git repository.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a:t>
            </a:r>
            <a:r>
              <a:rPr lang="en-US" smtClean="0"/>
              <a:t>control let's </a:t>
            </a:r>
            <a:r>
              <a:rPr lang="en-US" dirty="0" smtClean="0"/>
              <a:t>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last challenge: Deploying a Web Server with Chef.</a:t>
            </a:r>
            <a:endParaRPr lang="en-US" dirty="0" smtClean="0"/>
          </a:p>
          <a:p>
            <a:endParaRPr lang="en-US" dirty="0" smtClean="0"/>
          </a:p>
          <a:p>
            <a:r>
              <a:rPr lang="en-US" dirty="0" smtClean="0"/>
              <a:t>We</a:t>
            </a:r>
            <a:r>
              <a:rPr lang="en-US" baseline="0" dirty="0" smtClean="0"/>
              <a:t> need a cookbook named </a:t>
            </a:r>
            <a:r>
              <a:rPr lang="en-US" baseline="0" dirty="0" err="1" smtClean="0"/>
              <a:t>iis</a:t>
            </a:r>
            <a:r>
              <a:rPr lang="en-US" baseline="0" dirty="0" smtClean="0"/>
              <a:t>-demo that has a server recipe. Within that server recipe we need to use a </a:t>
            </a:r>
            <a:r>
              <a:rPr lang="en-US" baseline="0" dirty="0" err="1" smtClean="0"/>
              <a:t>powershell_script</a:t>
            </a:r>
            <a:r>
              <a:rPr lang="en-US" baseline="0" dirty="0" smtClean="0"/>
              <a:t> to install the IIS windows feature, write out an example HTML file, and then start and enable the w3svc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recipe</a:t>
            </a:r>
            <a:r>
              <a:rPr lang="en-US" b="0" baseline="0" dirty="0" smtClean="0"/>
              <a:t> </a:t>
            </a:r>
            <a:r>
              <a:rPr lang="en-US" b="0" baseline="0" dirty="0" err="1" smtClean="0"/>
              <a:t>iis</a:t>
            </a:r>
            <a:r>
              <a:rPr lang="en-US" b="0" baseline="0" dirty="0" smtClean="0"/>
              <a:t>-demo server</a:t>
            </a:r>
            <a:r>
              <a:rPr lang="en-US" b="0" dirty="0" smtClean="0"/>
              <a:t>'. </a:t>
            </a:r>
            <a:r>
              <a:rPr lang="en-US" dirty="0" smtClean="0"/>
              <a:t>This will</a:t>
            </a:r>
            <a:r>
              <a:rPr lang="en-US" baseline="0" dirty="0" smtClean="0"/>
              <a:t> create a recipe called </a:t>
            </a:r>
            <a:r>
              <a:rPr lang="en-US" b="1" baseline="0" dirty="0" err="1" smtClean="0"/>
              <a:t>server.rb</a:t>
            </a:r>
            <a:r>
              <a:rPr lang="en-US" b="1" baseline="0" dirty="0" smtClean="0"/>
              <a:t> </a:t>
            </a:r>
            <a:r>
              <a:rPr lang="en-US" b="0" baseline="0" dirty="0" smtClean="0"/>
              <a:t>in the </a:t>
            </a:r>
            <a:r>
              <a:rPr lang="en-US" b="0" baseline="0" dirty="0" err="1" smtClean="0"/>
              <a:t>iis</a:t>
            </a:r>
            <a:r>
              <a:rPr lang="en-US" b="0" baseline="0" dirty="0" smtClean="0"/>
              <a:t>-demo cookbook.</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392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pPr marL="0" indent="0">
              <a:buFontTx/>
              <a:buNone/>
            </a:pPr>
            <a:endParaRPr lang="en-US" dirty="0" smtClean="0"/>
          </a:p>
          <a:p>
            <a:pPr marL="0" indent="0">
              <a:buFontTx/>
              <a:buNone/>
            </a:pPr>
            <a:r>
              <a:rPr lang="en-US" dirty="0" smtClean="0"/>
              <a:t>Install</a:t>
            </a:r>
            <a:r>
              <a:rPr lang="en-US" baseline="0" dirty="0" smtClean="0"/>
              <a:t> the web server feature, create an example html file, and ensure the w3svc service is started and </a:t>
            </a:r>
            <a:r>
              <a:rPr lang="en-US" baseline="0" dirty="0" err="1" smtClean="0"/>
              <a:t>enabled.g</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we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a:t>
            </a:r>
            <a:r>
              <a:rPr lang="en-US" smtClean="0"/>
              <a:t>, 'chef' </a:t>
            </a:r>
            <a:r>
              <a:rPr lang="en-US" dirty="0" smtClean="0"/>
              <a:t>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hyperlink" Target="http://daringfireball.net/projects/markdown/synta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cs.chef.io/config_rb_metadata.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git-scm.com/book/en/v2/Getting-Started-Git-Bas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     </a:t>
            </a:r>
          </a:p>
          <a:p>
            <a:r>
              <a:rPr lang="en-US" dirty="0"/>
              <a:t> </a:t>
            </a:r>
            <a:r>
              <a:rPr lang="en-US" dirty="0" smtClean="0"/>
              <a:t>   -I, --license LICENSE            </a:t>
            </a:r>
            <a:r>
              <a:rPr lang="en-US" dirty="0" err="1" smtClean="0"/>
              <a:t>all_rights</a:t>
            </a:r>
            <a:r>
              <a:rPr lang="en-US" dirty="0" smtClean="0"/>
              <a:t>, httpd, </a:t>
            </a:r>
            <a:r>
              <a:rPr lang="en-US" dirty="0" err="1" smtClean="0"/>
              <a:t>mit</a:t>
            </a:r>
            <a:r>
              <a:rPr lang="en-US" dirty="0" smtClean="0"/>
              <a:t>, gplv2, gplv3 - </a:t>
            </a:r>
          </a:p>
          <a:p>
            <a:r>
              <a:rPr lang="en-US" dirty="0"/>
              <a:t> </a:t>
            </a:r>
            <a:r>
              <a:rPr lang="en-US" dirty="0" smtClean="0"/>
              <a:t>   -g GENERATOR_COOKBOOK_PATH,      Use GENERATOR_COOKBOOK_PATH for the </a:t>
            </a:r>
          </a:p>
          <a:p>
            <a:r>
              <a:rPr lang="en-US" dirty="0"/>
              <a:t> </a:t>
            </a:r>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directory[C:/Users/Administrator/workstation] action create</a:t>
            </a:r>
          </a:p>
          <a:p>
            <a:r>
              <a:rPr lang="en-US" dirty="0"/>
              <a:t>    - create new directory C:/Users/Administrator/workstation</a:t>
            </a:r>
          </a:p>
          <a:p>
            <a:r>
              <a:rPr lang="en-US" dirty="0"/>
              <a:t>  * template[C:/Users/Administrator/workstation/</a:t>
            </a:r>
            <a:r>
              <a:rPr lang="en-US" dirty="0" err="1"/>
              <a:t>metadata.rb</a:t>
            </a:r>
            <a:r>
              <a:rPr lang="en-US" dirty="0"/>
              <a:t>] action </a:t>
            </a:r>
            <a:r>
              <a:rPr lang="en-US" dirty="0" err="1"/>
              <a:t>create_if_missing</a:t>
            </a:r>
            <a:endParaRPr lang="en-US" dirty="0"/>
          </a:p>
          <a:p>
            <a:r>
              <a:rPr lang="en-US" dirty="0"/>
              <a:t>    - create new file C:/Users/Administrator/workstation/</a:t>
            </a:r>
            <a:r>
              <a:rPr lang="en-US" dirty="0" err="1"/>
              <a:t>metadata.rb</a:t>
            </a:r>
            <a:endParaRPr lang="en-US" dirty="0"/>
          </a:p>
          <a:p>
            <a:r>
              <a:rPr lang="en-US" dirty="0"/>
              <a:t>    - update content in file C:/Users/Administrator/workstation/</a:t>
            </a:r>
            <a:r>
              <a:rPr lang="en-US" dirty="0" err="1"/>
              <a:t>metadata.rb</a:t>
            </a:r>
            <a:r>
              <a:rPr lang="en-US" dirty="0"/>
              <a:t> from none to 0a7e23</a:t>
            </a:r>
          </a:p>
          <a:p>
            <a:r>
              <a:rPr lang="en-US" dirty="0"/>
              <a:t>    (diff output suppressed by </a:t>
            </a:r>
            <a:r>
              <a:rPr lang="en-US" dirty="0" err="1"/>
              <a:t>config</a:t>
            </a:r>
            <a:r>
              <a:rPr lang="en-US" dirty="0"/>
              <a:t>)</a:t>
            </a:r>
          </a:p>
          <a:p>
            <a:r>
              <a:rPr lang="en-US" dirty="0"/>
              <a:t>  * template[C:/Users/Administrator/workstation/</a:t>
            </a:r>
            <a:r>
              <a:rPr lang="en-US" dirty="0" err="1"/>
              <a:t>README.md</a:t>
            </a:r>
            <a:r>
              <a:rPr lang="en-US" dirty="0"/>
              <a:t>] action </a:t>
            </a:r>
            <a:r>
              <a:rPr lang="en-US" dirty="0" err="1"/>
              <a:t>create_if_missing</a:t>
            </a:r>
            <a:endParaRPr lang="en-US" dirty="0"/>
          </a:p>
          <a:p>
            <a:r>
              <a:rPr lang="en-US" dirty="0"/>
              <a:t>    - create new file C:/</a:t>
            </a:r>
            <a:r>
              <a:rPr lang="en-US" dirty="0" smtClean="0"/>
              <a:t>Users/Administrator/workstation/</a:t>
            </a:r>
            <a:r>
              <a:rPr lang="en-US" dirty="0" err="1" smtClean="0"/>
              <a:t>README.md</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├───spec</a:t>
            </a:r>
            <a:endParaRPr lang="en-US" sz="2300" dirty="0"/>
          </a:p>
        </p:txBody>
      </p:sp>
      <p:sp>
        <p:nvSpPr>
          <p:cNvPr id="4" name="Text Placeholder 3"/>
          <p:cNvSpPr>
            <a:spLocks noGrp="1"/>
          </p:cNvSpPr>
          <p:nvPr>
            <p:ph type="body" sz="quarter" idx="11"/>
          </p:nvPr>
        </p:nvSpPr>
        <p:spPr/>
        <p:txBody>
          <a:bodyPr/>
          <a:lstStyle/>
          <a:p>
            <a:r>
              <a:rPr lang="en-US" dirty="0" smtClean="0"/>
              <a:t>$ tree /f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14</a:t>
            </a:fld>
            <a:endParaRPr lang="en-US" dirty="0"/>
          </a:p>
        </p:txBody>
      </p:sp>
      <p:sp>
        <p:nvSpPr>
          <p:cNvPr id="6" name="Rectangle 5"/>
          <p:cNvSpPr/>
          <p:nvPr/>
        </p:nvSpPr>
        <p:spPr bwMode="auto">
          <a:xfrm>
            <a:off x="1120925" y="518847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70986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84012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6095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disable-</a:t>
            </a:r>
            <a:r>
              <a:rPr lang="en-US" dirty="0" err="1" smtClean="0"/>
              <a:t>uac.rb</a:t>
            </a:r>
            <a:r>
              <a:rPr lang="en-US" dirty="0" smtClean="0"/>
              <a:t> workstation\recipes</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Initialized empty Git repository in C:/Users/Administrator/workstation/.git/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a:p>
            <a:r>
              <a:rPr lang="en-US" dirty="0"/>
              <a:t>*** Please tell me who you are.</a:t>
            </a:r>
          </a:p>
          <a:p>
            <a:endParaRPr lang="en-US" dirty="0"/>
          </a:p>
          <a:p>
            <a:r>
              <a:rPr lang="en-US" dirty="0"/>
              <a:t>Run</a:t>
            </a:r>
          </a:p>
          <a:p>
            <a:endParaRPr lang="en-US" dirty="0"/>
          </a:p>
          <a:p>
            <a:r>
              <a:rPr lang="en-US" dirty="0"/>
              <a:t>  git </a:t>
            </a:r>
            <a:r>
              <a:rPr lang="en-US" dirty="0" err="1"/>
              <a:t>config</a:t>
            </a:r>
            <a:r>
              <a:rPr lang="en-US" dirty="0"/>
              <a:t> --global </a:t>
            </a:r>
            <a:r>
              <a:rPr lang="en-US" dirty="0" err="1"/>
              <a:t>user.email</a:t>
            </a:r>
            <a:r>
              <a:rPr lang="en-US" dirty="0"/>
              <a:t> "</a:t>
            </a:r>
            <a:r>
              <a:rPr lang="en-US" dirty="0" err="1"/>
              <a:t>you@example.com</a:t>
            </a:r>
            <a:r>
              <a:rPr lang="en-US" dirty="0"/>
              <a:t>"</a:t>
            </a:r>
          </a:p>
          <a:p>
            <a:r>
              <a:rPr lang="en-US" dirty="0"/>
              <a:t>  git </a:t>
            </a:r>
            <a:r>
              <a:rPr lang="en-US" dirty="0" err="1"/>
              <a:t>config</a:t>
            </a:r>
            <a:r>
              <a:rPr lang="en-US" dirty="0"/>
              <a:t> --global </a:t>
            </a:r>
            <a:r>
              <a:rPr lang="en-US" dirty="0" err="1"/>
              <a:t>user.name</a:t>
            </a:r>
            <a:r>
              <a:rPr lang="en-US" dirty="0"/>
              <a:t> "Your Name"</a:t>
            </a:r>
          </a:p>
          <a:p>
            <a:endParaRPr lang="en-US" dirty="0"/>
          </a:p>
          <a:p>
            <a:r>
              <a:rPr lang="en-US" dirty="0"/>
              <a:t>to set your account's default identity.</a:t>
            </a:r>
          </a:p>
          <a:p>
            <a:r>
              <a:rPr lang="en-US" dirty="0"/>
              <a:t>Omit --global to set the identity only in this repository.</a:t>
            </a:r>
          </a:p>
          <a:p>
            <a:endParaRPr lang="en-US" dirty="0"/>
          </a:p>
          <a:p>
            <a:r>
              <a:rPr lang="en-US" dirty="0"/>
              <a:t>fatal: empty </a:t>
            </a:r>
            <a:r>
              <a:rPr lang="en-US" dirty="0" err="1"/>
              <a:t>ident</a:t>
            </a:r>
            <a:r>
              <a:rPr lang="en-US" dirty="0"/>
              <a:t> name (for &lt;Administrator@WIN-EALH2C3KQBA.(none)&gt;) not allowed</a:t>
            </a:r>
          </a:p>
        </p:txBody>
      </p:sp>
      <p:sp>
        <p:nvSpPr>
          <p:cNvPr id="4" name="Text Placeholder 3"/>
          <p:cNvSpPr>
            <a:spLocks noGrp="1"/>
          </p:cNvSpPr>
          <p:nvPr>
            <p:ph type="body" sz="quarter" idx="11"/>
          </p:nvPr>
        </p:nvSpPr>
        <p:spPr/>
        <p:txBody>
          <a:bodyPr/>
          <a:lstStyle/>
          <a:p>
            <a:r>
              <a:rPr lang="en-US" sz="3200" dirty="0" smtClean="0"/>
              <a:t>$ </a:t>
            </a:r>
            <a:r>
              <a:rPr lang="en-US" sz="3200" dirty="0" err="1" smtClean="0"/>
              <a:t>git</a:t>
            </a:r>
            <a:r>
              <a:rPr lang="en-US" sz="3200" dirty="0" smtClean="0"/>
              <a:t> commit -m "Commit initial workstation cookbook"</a:t>
            </a:r>
            <a:endParaRPr lang="en-US" sz="3200"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17025" y="4294644"/>
            <a:ext cx="14417959" cy="114362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user.email</a:t>
            </a:r>
            <a:r>
              <a:rPr lang="en-US" dirty="0"/>
              <a:t> "</a:t>
            </a:r>
            <a:r>
              <a:rPr lang="en-US" dirty="0" err="1"/>
              <a:t>you@example.com</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91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Is there a way to package up recipes you create with a version number and a README?</a:t>
            </a:r>
          </a:p>
          <a:p>
            <a:pPr marL="514350" indent="-514350">
              <a:lnSpc>
                <a:spcPct val="120000"/>
              </a:lnSpc>
              <a:buAutoNum type="arabicPeriod"/>
            </a:pPr>
            <a:r>
              <a:rPr lang="en-US" sz="3200" dirty="0" smtClean="0"/>
              <a:t>If we have multiple versions - how might we better track these different changes and versions?</a:t>
            </a:r>
            <a:endParaRPr lang="en-US" sz="3200" dirty="0"/>
          </a:p>
          <a:p>
            <a:pPr marL="514350" indent="-514350">
              <a:lnSpc>
                <a:spcPct val="120000"/>
              </a:lnSpc>
              <a:buAutoNum type="arabicPeriod"/>
            </a:pPr>
            <a:r>
              <a:rPr lang="en-US" sz="3200" dirty="0" smtClean="0"/>
              <a:t>Thinking about the previous recipes, could we create a recipe to setup a web server?</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user.name</a:t>
            </a:r>
            <a:r>
              <a:rPr lang="en-US" dirty="0"/>
              <a:t> "Your Name"</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51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1be94e8] Initial workstation cookbook</a:t>
            </a:r>
          </a:p>
          <a:p>
            <a:r>
              <a:rPr lang="en-US" dirty="0"/>
              <a:t> 11 files changed, 197 insertions(+)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recipes/disable-</a:t>
            </a:r>
            <a:r>
              <a:rPr lang="en-US" dirty="0" err="1"/>
              <a:t>uac.rb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71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dirty="0" smtClean="0"/>
              <a:t>"</a:t>
            </a:r>
            <a:r>
              <a:rPr lang="en-US" sz="2800" b="1" dirty="0" err="1" smtClean="0"/>
              <a:t>iis</a:t>
            </a:r>
            <a:r>
              <a:rPr lang="en-US" sz="2800" b="1" dirty="0" smtClean="0"/>
              <a:t>-demo</a:t>
            </a:r>
            <a:r>
              <a:rPr lang="en-US" sz="2800" dirty="0" smtClean="0"/>
              <a:t>"</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smtClean="0">
                <a:solidFill>
                  <a:schemeClr val="tx1">
                    <a:lumMod val="75000"/>
                  </a:schemeClr>
                </a:solidFill>
                <a:latin typeface="+mj-lt"/>
                <a:cs typeface="Courier New" panose="02070309020205020404" pitchFamily="49" charset="0"/>
              </a:rPr>
              <a:t>powershell_script</a:t>
            </a:r>
            <a:r>
              <a:rPr lang="en-US" sz="2400" b="1" dirty="0" smtClean="0">
                <a:solidFill>
                  <a:schemeClr val="tx1">
                    <a:lumMod val="75000"/>
                  </a:schemeClr>
                </a:solidFill>
                <a:latin typeface="+mj-lt"/>
                <a:cs typeface="Courier New" panose="02070309020205020404" pitchFamily="49" charset="0"/>
              </a:rPr>
              <a:t> </a:t>
            </a:r>
            <a:r>
              <a:rPr lang="en-US" sz="2400" dirty="0" smtClean="0">
                <a:solidFill>
                  <a:schemeClr val="tx1">
                    <a:lumMod val="75000"/>
                  </a:schemeClr>
                </a:solidFill>
                <a:latin typeface="+mj-lt"/>
                <a:cs typeface="Courier New" panose="02070309020205020404" pitchFamily="49" charset="0"/>
              </a:rPr>
              <a:t>named 'Install IIS' is run with the code ’Add-</a:t>
            </a:r>
            <a:r>
              <a:rPr lang="en-US" sz="2400" dirty="0" err="1" smtClean="0">
                <a:solidFill>
                  <a:schemeClr val="tx1">
                    <a:lumMod val="75000"/>
                  </a:schemeClr>
                </a:solidFill>
                <a:latin typeface="+mj-lt"/>
                <a:cs typeface="Courier New" panose="02070309020205020404" pitchFamily="49" charset="0"/>
              </a:rPr>
              <a:t>WindowsFeature</a:t>
            </a:r>
            <a:r>
              <a:rPr lang="en-US" sz="2400" dirty="0" smtClean="0">
                <a:solidFill>
                  <a:schemeClr val="tx1">
                    <a:lumMod val="75000"/>
                  </a:schemeClr>
                </a:solidFill>
                <a:latin typeface="+mj-lt"/>
                <a:cs typeface="Courier New" panose="02070309020205020404" pitchFamily="49" charset="0"/>
              </a:rPr>
              <a:t> Web-Server'.</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smtClean="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created with the content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&lt;</a:t>
            </a:r>
            <a:r>
              <a:rPr lang="en-US" sz="2400" dirty="0">
                <a:solidFill>
                  <a:schemeClr val="tx1">
                    <a:lumMod val="75000"/>
                  </a:schemeClr>
                </a:solidFill>
                <a:latin typeface="+mj-lt"/>
                <a:cs typeface="Courier New" panose="02070309020205020404" pitchFamily="49" charset="0"/>
              </a:rPr>
              <a:t>h1&gt;Hello, world!&lt;/h1</a:t>
            </a:r>
            <a:r>
              <a:rPr lang="en-US" sz="2400" dirty="0" smtClean="0">
                <a:solidFill>
                  <a:schemeClr val="tx1">
                    <a:lumMod val="75000"/>
                  </a:schemeClr>
                </a:solidFill>
                <a:latin typeface="+mj-lt"/>
                <a:cs typeface="Courier New" panose="02070309020205020404" pitchFamily="49" charset="0"/>
              </a:rPr>
              <a:t>&gt;</a:t>
            </a:r>
            <a:r>
              <a:rPr lang="uk-UA" sz="2400" dirty="0" smtClean="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w3svc</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a:t>
            </a:r>
            <a:r>
              <a:rPr lang="en-US" sz="2400" dirty="0" smtClean="0">
                <a:solidFill>
                  <a:schemeClr val="tx1">
                    <a:lumMod val="75000"/>
                  </a:schemeClr>
                </a:solidFill>
                <a:latin typeface="+mj-lt"/>
                <a:cs typeface="Courier New" panose="02070309020205020404" pitchFamily="49" charset="0"/>
              </a:rPr>
              <a:t>started and enabled.</a:t>
            </a:r>
            <a:endParaRPr lang="en-US" sz="2400"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2800" dirty="0" smtClean="0"/>
              <a:t>Apply the recipe with </a:t>
            </a:r>
            <a:r>
              <a:rPr lang="en-US" sz="2800" dirty="0" smtClean="0">
                <a:latin typeface="+mj-lt"/>
                <a:cs typeface="Courier New" panose="02070309020205020404" pitchFamily="49" charset="0"/>
              </a:rPr>
              <a:t>chef-apply and verify </a:t>
            </a:r>
            <a:r>
              <a:rPr lang="en-US" sz="2800" dirty="0" smtClean="0"/>
              <a:t>the site is available by running </a:t>
            </a:r>
            <a:r>
              <a:rPr lang="en-US" sz="2800" b="1" dirty="0" smtClean="0">
                <a:latin typeface="Courier New" panose="02070309020205020404" pitchFamily="49" charset="0"/>
                <a:cs typeface="Courier New" panose="02070309020205020404" pitchFamily="49" charset="0"/>
              </a:rPr>
              <a:t>curl 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directory[C:/Users/Administrator/</a:t>
            </a:r>
            <a:r>
              <a:rPr lang="en-US" sz="2300" dirty="0" err="1"/>
              <a:t>iis</a:t>
            </a:r>
            <a:r>
              <a:rPr lang="en-US" sz="2300" dirty="0"/>
              <a:t>-demo] action create</a:t>
            </a:r>
          </a:p>
          <a:p>
            <a:r>
              <a:rPr lang="en-US" sz="2300" dirty="0"/>
              <a:t>    - create new directory C:/Users/Administrator/</a:t>
            </a:r>
            <a:r>
              <a:rPr lang="en-US" sz="2300" dirty="0" err="1"/>
              <a:t>iis</a:t>
            </a:r>
            <a:r>
              <a:rPr lang="en-US" sz="2300" dirty="0"/>
              <a:t>-demo</a:t>
            </a:r>
          </a:p>
          <a:p>
            <a:r>
              <a:rPr lang="en-US" sz="2300" dirty="0"/>
              <a:t>  * template[C:/Users/Administrator/</a:t>
            </a:r>
            <a:r>
              <a:rPr lang="en-US" sz="2300" dirty="0" err="1"/>
              <a:t>iis</a:t>
            </a:r>
            <a:r>
              <a:rPr lang="en-US" sz="2300" dirty="0"/>
              <a:t>-demo/</a:t>
            </a:r>
            <a:r>
              <a:rPr lang="en-US" sz="2300" dirty="0" err="1"/>
              <a:t>metadata.rb</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metadata.rb</a:t>
            </a:r>
            <a:endParaRPr lang="en-US" sz="2300" dirty="0"/>
          </a:p>
          <a:p>
            <a:r>
              <a:rPr lang="en-US" sz="2300" dirty="0"/>
              <a:t>    - update content in file C:/Users/Administrator/</a:t>
            </a:r>
            <a:r>
              <a:rPr lang="en-US" sz="2300" dirty="0" err="1"/>
              <a:t>iis</a:t>
            </a:r>
            <a:r>
              <a:rPr lang="en-US" sz="2300" dirty="0"/>
              <a:t>-demo/</a:t>
            </a:r>
            <a:r>
              <a:rPr lang="en-US" sz="2300" dirty="0" err="1"/>
              <a:t>metadata.rb</a:t>
            </a:r>
            <a:r>
              <a:rPr lang="en-US" sz="2300" dirty="0"/>
              <a:t> from none to ce7d60</a:t>
            </a:r>
          </a:p>
          <a:p>
            <a:r>
              <a:rPr lang="en-US" sz="2300" dirty="0"/>
              <a:t>    (diff output suppressed by </a:t>
            </a:r>
            <a:r>
              <a:rPr lang="en-US" sz="2300" dirty="0" err="1"/>
              <a:t>config</a:t>
            </a:r>
            <a:r>
              <a:rPr lang="en-US" sz="2300" dirty="0"/>
              <a:t>)</a:t>
            </a:r>
          </a:p>
          <a:p>
            <a:r>
              <a:rPr lang="en-US" sz="2300" dirty="0"/>
              <a:t>  * template[C:/Users/Administrator/</a:t>
            </a:r>
            <a:r>
              <a:rPr lang="en-US" sz="2300" dirty="0" err="1"/>
              <a:t>iis</a:t>
            </a:r>
            <a:r>
              <a:rPr lang="en-US" sz="2300" dirty="0"/>
              <a:t>-demo/</a:t>
            </a:r>
            <a:r>
              <a:rPr lang="en-US" sz="2300" dirty="0" err="1"/>
              <a:t>README.md</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README.md</a:t>
            </a:r>
            <a:endParaRPr lang="en-US" sz="2300" dirty="0"/>
          </a:p>
          <a:p>
            <a:r>
              <a:rPr lang="en-US" sz="2300" dirty="0"/>
              <a:t>    - update content in file C:/Users/Administrator/</a:t>
            </a:r>
            <a:r>
              <a:rPr lang="en-US" sz="2300" dirty="0" err="1"/>
              <a:t>iis</a:t>
            </a:r>
            <a:r>
              <a:rPr lang="en-US" sz="2300" dirty="0"/>
              <a:t>-demo/</a:t>
            </a:r>
            <a:r>
              <a:rPr lang="en-US" sz="2300" dirty="0" err="1"/>
              <a:t>README.md</a:t>
            </a:r>
            <a:r>
              <a:rPr lang="en-US" sz="2300" dirty="0"/>
              <a:t> from none to </a:t>
            </a:r>
            <a:r>
              <a:rPr lang="en-US" sz="2300" dirty="0" smtClean="0"/>
              <a:t>5c1920</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Recipe</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::recipe</a:t>
            </a:r>
          </a:p>
          <a:p>
            <a:r>
              <a:rPr lang="en-US" sz="2300" dirty="0"/>
              <a:t>  * directory[./</a:t>
            </a:r>
            <a:r>
              <a:rPr lang="en-US" sz="2300" dirty="0" err="1"/>
              <a:t>iis</a:t>
            </a:r>
            <a:r>
              <a:rPr lang="en-US" sz="2300" dirty="0"/>
              <a:t>-demo/spec/unit/recipes] action create (up to date)</a:t>
            </a:r>
          </a:p>
          <a:p>
            <a:r>
              <a:rPr lang="en-US" sz="2300" dirty="0"/>
              <a:t>  * </a:t>
            </a:r>
            <a:r>
              <a:rPr lang="en-US" sz="2300" dirty="0" err="1"/>
              <a:t>cookbook_file</a:t>
            </a:r>
            <a:r>
              <a:rPr lang="en-US" sz="2300" dirty="0"/>
              <a:t>[./</a:t>
            </a:r>
            <a:r>
              <a:rPr lang="en-US" sz="2300" dirty="0" err="1"/>
              <a:t>iis</a:t>
            </a:r>
            <a:r>
              <a:rPr lang="en-US" sz="2300" dirty="0"/>
              <a:t>-demo/spec/</a:t>
            </a:r>
            <a:r>
              <a:rPr lang="en-US" sz="2300" dirty="0" err="1"/>
              <a:t>spec_helper.rb</a:t>
            </a:r>
            <a:r>
              <a:rPr lang="en-US" sz="2300" dirty="0"/>
              <a:t>] action </a:t>
            </a:r>
            <a:r>
              <a:rPr lang="en-US" sz="2300" dirty="0" err="1"/>
              <a:t>create_if_missing</a:t>
            </a:r>
            <a:r>
              <a:rPr lang="en-US" sz="2300" dirty="0"/>
              <a:t> (up to date)</a:t>
            </a:r>
          </a:p>
          <a:p>
            <a:r>
              <a:rPr lang="en-US" sz="2300" dirty="0"/>
              <a:t>  * template[./</a:t>
            </a:r>
            <a:r>
              <a:rPr lang="en-US" sz="2300" dirty="0" err="1"/>
              <a:t>iis</a:t>
            </a:r>
            <a:r>
              <a:rPr lang="en-US" sz="2300" dirty="0"/>
              <a:t>-demo/spec/unit/recipes/</a:t>
            </a:r>
            <a:r>
              <a:rPr lang="en-US" sz="2300" dirty="0" err="1"/>
              <a:t>server_spec.rb</a:t>
            </a:r>
            <a:r>
              <a:rPr lang="en-US" sz="2300" dirty="0"/>
              <a:t>] action </a:t>
            </a:r>
            <a:r>
              <a:rPr lang="en-US" sz="2300" dirty="0" err="1"/>
              <a:t>create_if_missing</a:t>
            </a:r>
            <a:endParaRPr lang="en-US" sz="2300" dirty="0"/>
          </a:p>
          <a:p>
            <a:r>
              <a:rPr lang="en-US" sz="2300" dirty="0"/>
              <a:t>    - create new file ./</a:t>
            </a:r>
            <a:r>
              <a:rPr lang="en-US" sz="2300" dirty="0" err="1"/>
              <a:t>iis</a:t>
            </a:r>
            <a:r>
              <a:rPr lang="en-US" sz="2300" dirty="0"/>
              <a:t>-demo/spec/unit/recipes/</a:t>
            </a:r>
            <a:r>
              <a:rPr lang="en-US" sz="2300" dirty="0" err="1"/>
              <a:t>server_spec.rb</a:t>
            </a:r>
            <a:endParaRPr lang="en-US" sz="2300" dirty="0"/>
          </a:p>
          <a:p>
            <a:r>
              <a:rPr lang="en-US" sz="2300" dirty="0"/>
              <a:t>    - update content in file ./</a:t>
            </a:r>
            <a:r>
              <a:rPr lang="en-US" sz="2300" dirty="0" err="1"/>
              <a:t>iis</a:t>
            </a:r>
            <a:r>
              <a:rPr lang="en-US" sz="2300" dirty="0"/>
              <a:t>-demo/spec/unit/recipes/</a:t>
            </a:r>
            <a:r>
              <a:rPr lang="en-US" sz="2300" dirty="0" err="1"/>
              <a:t>server_spec.rb</a:t>
            </a:r>
            <a:r>
              <a:rPr lang="en-US" sz="2300" dirty="0"/>
              <a:t> from none to 93f1e7</a:t>
            </a:r>
          </a:p>
          <a:p>
            <a:r>
              <a:rPr lang="en-US" sz="2300" dirty="0"/>
              <a:t>    (diff output suppressed by </a:t>
            </a:r>
            <a:r>
              <a:rPr lang="en-US" sz="2300" dirty="0" err="1"/>
              <a:t>config</a:t>
            </a:r>
            <a:r>
              <a:rPr lang="en-US" sz="2300" dirty="0"/>
              <a:t>)</a:t>
            </a:r>
          </a:p>
          <a:p>
            <a:r>
              <a:rPr lang="en-US" sz="2300" dirty="0"/>
              <a:t>  * template[./</a:t>
            </a:r>
            <a:r>
              <a:rPr lang="en-US" sz="2300" dirty="0" err="1"/>
              <a:t>iis</a:t>
            </a:r>
            <a:r>
              <a:rPr lang="en-US" sz="2300" dirty="0"/>
              <a:t>-demo/recipes/</a:t>
            </a:r>
            <a:r>
              <a:rPr lang="en-US" sz="2300" dirty="0" err="1"/>
              <a:t>server.rb</a:t>
            </a:r>
            <a:r>
              <a:rPr lang="en-US" sz="2300" dirty="0"/>
              <a:t>] action create</a:t>
            </a:r>
          </a:p>
          <a:p>
            <a:r>
              <a:rPr lang="en-US" sz="2300" dirty="0"/>
              <a:t>    - create new file ./</a:t>
            </a:r>
            <a:r>
              <a:rPr lang="en-US" sz="2300" dirty="0" err="1"/>
              <a:t>iis</a:t>
            </a:r>
            <a:r>
              <a:rPr lang="en-US" sz="2300" dirty="0"/>
              <a:t>-demo/recipes/</a:t>
            </a:r>
            <a:r>
              <a:rPr lang="en-US" sz="2300" dirty="0" err="1"/>
              <a:t>server.rb</a:t>
            </a:r>
            <a:endParaRPr lang="en-US" sz="2300" dirty="0"/>
          </a:p>
          <a:p>
            <a:r>
              <a:rPr lang="en-US" sz="2300" dirty="0"/>
              <a:t>    - update content in file ./</a:t>
            </a:r>
            <a:r>
              <a:rPr lang="en-US" sz="2300" dirty="0" err="1"/>
              <a:t>iis</a:t>
            </a:r>
            <a:r>
              <a:rPr lang="en-US" sz="2300" dirty="0"/>
              <a:t>-demo/recipes/</a:t>
            </a:r>
            <a:r>
              <a:rPr lang="en-US" sz="2300" dirty="0" err="1"/>
              <a:t>server.rb</a:t>
            </a:r>
            <a:r>
              <a:rPr lang="en-US" sz="2300" dirty="0"/>
              <a:t> from none to f34166</a:t>
            </a:r>
          </a:p>
          <a:p>
            <a:r>
              <a:rPr lang="en-US" sz="2300" dirty="0"/>
              <a:t>    (diff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err="1" smtClean="0"/>
              <a:t>iis</a:t>
            </a:r>
            <a:r>
              <a:rPr lang="en-US" dirty="0" smtClean="0"/>
              <a:t>-demo server</a:t>
            </a:r>
            <a:endParaRPr lang="en-US" dirty="0"/>
          </a:p>
        </p:txBody>
      </p:sp>
      <p:sp>
        <p:nvSpPr>
          <p:cNvPr id="5" name="Rectangle 4"/>
          <p:cNvSpPr/>
          <p:nvPr/>
        </p:nvSpPr>
        <p:spPr bwMode="auto">
          <a:xfrm>
            <a:off x="1137009" y="7137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err="1" smtClean="0"/>
              <a:t>WindowsFeature</a:t>
            </a:r>
            <a:r>
              <a:rPr lang="en-US" dirty="0" smtClean="0"/>
              <a:t> </a:t>
            </a:r>
            <a:r>
              <a:rPr lang="en-US" dirty="0"/>
              <a:t>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smtClean="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a:t>
            </a:r>
            <a:r>
              <a:rPr lang="en-US" dirty="0" smtClean="0"/>
              <a:t>[:</a:t>
            </a:r>
            <a:r>
              <a:rPr lang="en-US" dirty="0"/>
              <a:t>enable, :</a:t>
            </a:r>
            <a:r>
              <a:rPr lang="en-US" dirty="0" smtClean="0"/>
              <a:t>start]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powershell_script</a:t>
            </a:r>
            <a:r>
              <a:rPr lang="en-US" sz="2200" dirty="0"/>
              <a:t>[Install IIS] action run</a:t>
            </a:r>
          </a:p>
          <a:p>
            <a:r>
              <a:rPr lang="en-US" sz="2200" dirty="0"/>
              <a:t>    - execute "C:\Windows\system32\</a:t>
            </a:r>
            <a:r>
              <a:rPr lang="en-US" sz="2200" dirty="0" err="1"/>
              <a:t>WindowsPowerShell</a:t>
            </a:r>
            <a:r>
              <a:rPr lang="en-US" sz="2200" dirty="0"/>
              <a:t>\v1.0\</a:t>
            </a:r>
            <a:r>
              <a:rPr lang="en-US" sz="2200" dirty="0" err="1"/>
              <a:t>powershell.exe</a:t>
            </a:r>
            <a:r>
              <a:rPr lang="en-US" sz="2200" dirty="0"/>
              <a:t>" -</a:t>
            </a:r>
            <a:r>
              <a:rPr lang="en-US" sz="2200" dirty="0" err="1"/>
              <a:t>NoLogo</a:t>
            </a:r>
            <a:r>
              <a:rPr lang="en-US" sz="2200" dirty="0"/>
              <a:t> -</a:t>
            </a:r>
            <a:r>
              <a:rPr lang="en-US" sz="2200" dirty="0" err="1"/>
              <a:t>NonInteractive</a:t>
            </a:r>
            <a:r>
              <a:rPr lang="en-US" sz="2200" dirty="0"/>
              <a:t> -</a:t>
            </a:r>
            <a:r>
              <a:rPr lang="en-US" sz="2200" dirty="0" err="1"/>
              <a:t>NoProfile</a:t>
            </a:r>
            <a:r>
              <a:rPr lang="en-US" sz="2200" dirty="0"/>
              <a:t> -</a:t>
            </a:r>
            <a:r>
              <a:rPr lang="en-US" sz="2200" dirty="0" err="1"/>
              <a:t>ExecutionP</a:t>
            </a:r>
            <a:endParaRPr lang="en-US" sz="2200" dirty="0"/>
          </a:p>
          <a:p>
            <a:r>
              <a:rPr lang="en-US" sz="2200" dirty="0" err="1"/>
              <a:t>olicy</a:t>
            </a:r>
            <a:r>
              <a:rPr lang="en-US" sz="2200" dirty="0"/>
              <a:t> Bypass -</a:t>
            </a:r>
            <a:r>
              <a:rPr lang="en-US" sz="2200" dirty="0" err="1"/>
              <a:t>InputFormat</a:t>
            </a:r>
            <a:r>
              <a:rPr lang="en-US" sz="2200" dirty="0"/>
              <a:t> None -File "C:/Users/ADMINI~1/</a:t>
            </a:r>
            <a:r>
              <a:rPr lang="en-US" sz="2200" dirty="0" err="1"/>
              <a:t>AppData</a:t>
            </a:r>
            <a:r>
              <a:rPr lang="en-US" sz="2200" dirty="0"/>
              <a:t>/Local/Temp/2/chef-script20151221-2240-1ch0aap.ps1"</a:t>
            </a:r>
          </a:p>
          <a:p>
            <a:r>
              <a:rPr lang="en-US" sz="2200" dirty="0"/>
              <a:t>  * </a:t>
            </a:r>
            <a:r>
              <a:rPr lang="en-US" sz="2200" dirty="0" smtClean="0"/>
              <a:t>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create new file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endParaRPr lang="en-US" sz="2200" dirty="0"/>
          </a:p>
          <a:p>
            <a:r>
              <a:rPr lang="en-US" sz="2200" dirty="0"/>
              <a:t>    - update content in file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none to ae4add</a:t>
            </a:r>
          </a:p>
          <a:p>
            <a:r>
              <a:rPr lang="en-US" sz="2200" dirty="0"/>
              <a:t>    --- </a:t>
            </a:r>
            <a:r>
              <a:rPr lang="en-US" sz="2200" dirty="0" smtClean="0"/>
              <a:t>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2015-12-21 20:58:52.000000000 +0000</a:t>
            </a:r>
          </a:p>
          <a:p>
            <a:r>
              <a:rPr lang="en-US" sz="2200" dirty="0"/>
              <a:t>    +++ </a:t>
            </a:r>
            <a:r>
              <a:rPr lang="en-US" sz="2200" dirty="0" smtClean="0"/>
              <a:t>C:\</a:t>
            </a:r>
            <a:r>
              <a:rPr lang="en-US" sz="2200" dirty="0" err="1"/>
              <a:t>inetpub</a:t>
            </a:r>
            <a:r>
              <a:rPr lang="en-US" sz="2200" dirty="0"/>
              <a:t>\</a:t>
            </a:r>
            <a:r>
              <a:rPr lang="en-US" sz="2200" dirty="0" err="1"/>
              <a:t>wwwroot</a:t>
            </a:r>
            <a:r>
              <a:rPr lang="en-US" sz="2200" dirty="0"/>
              <a:t>/Default.htm20151221-2240-1ob1psg     2015-12-21 20:58:52.000000000 +0000</a:t>
            </a:r>
          </a:p>
          <a:p>
            <a:r>
              <a:rPr lang="en-US" sz="2200" dirty="0"/>
              <a:t>    @@ -1 +1,2 @@</a:t>
            </a:r>
          </a:p>
          <a:p>
            <a:r>
              <a:rPr lang="en-US" sz="2200" dirty="0"/>
              <a:t>    +&lt;h1&gt;Hello, </a:t>
            </a:r>
            <a:r>
              <a:rPr lang="en-US" sz="2200" dirty="0" smtClean="0"/>
              <a:t>world!&lt;/</a:t>
            </a:r>
            <a:r>
              <a:rPr lang="en-US" sz="2200" dirty="0"/>
              <a:t>h1&gt;</a:t>
            </a:r>
          </a:p>
          <a:p>
            <a:r>
              <a:rPr lang="en-US" sz="2200" dirty="0"/>
              <a:t>  * </a:t>
            </a:r>
            <a:r>
              <a:rPr lang="en-US" sz="2200" dirty="0" err="1"/>
              <a:t>windows_service</a:t>
            </a:r>
            <a:r>
              <a:rPr lang="en-US" sz="2200" dirty="0"/>
              <a:t>[w3svc] action start (up to date)</a:t>
            </a:r>
          </a:p>
          <a:p>
            <a:r>
              <a:rPr lang="en-US" sz="2200" dirty="0"/>
              <a:t>  * </a:t>
            </a:r>
            <a:r>
              <a:rPr lang="en-US" sz="2200" dirty="0" err="1"/>
              <a:t>windows_service</a:t>
            </a:r>
            <a:r>
              <a:rPr lang="en-US" sz="2200" dirty="0"/>
              <a:t>[w3svc] action enable (up to date)</a:t>
            </a:r>
          </a:p>
        </p:txBody>
      </p:sp>
      <p:sp>
        <p:nvSpPr>
          <p:cNvPr id="4" name="Text Placeholder 3"/>
          <p:cNvSpPr>
            <a:spLocks noGrp="1"/>
          </p:cNvSpPr>
          <p:nvPr>
            <p:ph type="body" sz="quarter" idx="11"/>
          </p:nvPr>
        </p:nvSpPr>
        <p:spPr/>
        <p:txBody>
          <a:bodyPr/>
          <a:lstStyle/>
          <a:p>
            <a:r>
              <a:rPr lang="en-US" dirty="0" smtClean="0"/>
              <a:t>$ chef-apply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5994562"/>
          </a:xfrm>
        </p:spPr>
        <p:txBody>
          <a:bodyPr/>
          <a:lstStyle/>
          <a:p>
            <a:endParaRPr lang="de-DE" dirty="0"/>
          </a:p>
          <a:p>
            <a:endParaRPr lang="de-DE" dirty="0"/>
          </a:p>
          <a:p>
            <a:r>
              <a:rPr lang="de-DE" dirty="0" err="1"/>
              <a:t>StatusCode</a:t>
            </a:r>
            <a:r>
              <a:rPr lang="de-DE" dirty="0"/>
              <a:t>        : 200</a:t>
            </a:r>
          </a:p>
          <a:p>
            <a:r>
              <a:rPr lang="de-DE" dirty="0" err="1"/>
              <a:t>StatusDescription</a:t>
            </a:r>
            <a:r>
              <a:rPr lang="de-DE" dirty="0"/>
              <a:t> : OK</a:t>
            </a:r>
          </a:p>
          <a:p>
            <a:r>
              <a:rPr lang="de-DE" dirty="0"/>
              <a:t>Content           : &lt;h1&gt;</a:t>
            </a:r>
            <a:r>
              <a:rPr lang="de-DE" dirty="0" err="1"/>
              <a:t>Hello</a:t>
            </a:r>
            <a:r>
              <a:rPr lang="de-DE" dirty="0"/>
              <a:t>, </a:t>
            </a:r>
            <a:r>
              <a:rPr lang="de-DE" dirty="0" err="1"/>
              <a:t>world</a:t>
            </a:r>
            <a:r>
              <a:rPr lang="de-DE" dirty="0"/>
              <a:t>&lt;/h1&gt;</a:t>
            </a:r>
          </a:p>
          <a:p>
            <a:r>
              <a:rPr lang="de-DE" dirty="0" err="1"/>
              <a:t>RawContent</a:t>
            </a:r>
            <a:r>
              <a:rPr lang="de-DE" dirty="0"/>
              <a:t>        : HTTP/1.1 200 OK</a:t>
            </a:r>
          </a:p>
          <a:p>
            <a:r>
              <a:rPr lang="de-DE" dirty="0"/>
              <a:t>                    </a:t>
            </a:r>
            <a:r>
              <a:rPr lang="de-DE" dirty="0" err="1"/>
              <a:t>Accept</a:t>
            </a:r>
            <a:r>
              <a:rPr lang="de-DE" dirty="0"/>
              <a:t>-Ranges: </a:t>
            </a:r>
            <a:r>
              <a:rPr lang="de-DE" dirty="0" err="1"/>
              <a:t>bytes</a:t>
            </a:r>
            <a:endParaRPr lang="de-DE" dirty="0"/>
          </a:p>
          <a:p>
            <a:r>
              <a:rPr lang="de-DE" dirty="0"/>
              <a:t>                    Content-</a:t>
            </a:r>
            <a:r>
              <a:rPr lang="de-DE" dirty="0" err="1"/>
              <a:t>Length</a:t>
            </a:r>
            <a:r>
              <a:rPr lang="de-DE" dirty="0"/>
              <a:t>: 21</a:t>
            </a:r>
          </a:p>
          <a:p>
            <a:r>
              <a:rPr lang="de-DE" dirty="0"/>
              <a:t>                    Content-Type: </a:t>
            </a:r>
            <a:r>
              <a:rPr lang="de-DE" dirty="0" err="1"/>
              <a:t>text</a:t>
            </a:r>
            <a:r>
              <a:rPr lang="de-DE" dirty="0"/>
              <a:t>/</a:t>
            </a:r>
            <a:r>
              <a:rPr lang="de-DE" dirty="0" err="1"/>
              <a:t>html</a:t>
            </a:r>
            <a:endParaRPr lang="de-DE" dirty="0"/>
          </a:p>
          <a:p>
            <a:r>
              <a:rPr lang="de-DE" dirty="0"/>
              <a:t>                    Date: Mon, 21 </a:t>
            </a:r>
            <a:r>
              <a:rPr lang="de-DE" dirty="0" err="1"/>
              <a:t>Dec</a:t>
            </a:r>
            <a:r>
              <a:rPr lang="de-DE" dirty="0"/>
              <a:t> 2015 20:59:13 GMT</a:t>
            </a:r>
          </a:p>
          <a:p>
            <a:r>
              <a:rPr lang="de-DE" dirty="0"/>
              <a:t>                    </a:t>
            </a:r>
            <a:r>
              <a:rPr lang="de-DE" dirty="0" err="1"/>
              <a:t>ETag</a:t>
            </a:r>
            <a:r>
              <a:rPr lang="de-DE" dirty="0"/>
              <a:t>: "954c2066323cd11:0"</a:t>
            </a:r>
          </a:p>
          <a:p>
            <a:r>
              <a:rPr lang="de-DE" dirty="0"/>
              <a:t>                    Last-</a:t>
            </a:r>
            <a:r>
              <a:rPr lang="de-DE" dirty="0" err="1"/>
              <a:t>Modified</a:t>
            </a:r>
            <a:r>
              <a:rPr lang="de-DE" dirty="0"/>
              <a:t>: Mon, 21 </a:t>
            </a:r>
            <a:r>
              <a:rPr lang="de-DE" dirty="0" err="1"/>
              <a:t>Dec</a:t>
            </a:r>
            <a:r>
              <a:rPr lang="de-DE" dirty="0"/>
              <a:t> 2015 20:58:52 GMT</a:t>
            </a:r>
          </a:p>
          <a:p>
            <a:r>
              <a:rPr lang="de-DE" dirty="0"/>
              <a:t>                    Server</a:t>
            </a:r>
            <a:r>
              <a:rPr lang="de-DE" dirty="0" smtClean="0"/>
              <a:t>...</a:t>
            </a:r>
            <a:endParaRPr lang="de-DE"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29587" y="1863422"/>
            <a:ext cx="2557110" cy="2602714"/>
            <a:chOff x="10696703" y="1600653"/>
            <a:chExt cx="2557110" cy="2602714"/>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696703" y="3618591"/>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24609" y="3431856"/>
            <a:ext cx="2579352" cy="2675630"/>
            <a:chOff x="13424609" y="3431856"/>
            <a:chExt cx="2579352" cy="267563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24609" y="552271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53083" y="5496632"/>
            <a:ext cx="2579352" cy="2617623"/>
            <a:chOff x="8669862" y="5044085"/>
            <a:chExt cx="2579352" cy="2617623"/>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69862" y="7076932"/>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”Commit initial </a:t>
            </a:r>
            <a:r>
              <a:rPr lang="en-US" dirty="0" err="1" smtClean="0">
                <a:latin typeface="+mj-lt"/>
              </a:rPr>
              <a:t>iis</a:t>
            </a:r>
            <a:r>
              <a:rPr lang="en-US" dirty="0" smtClean="0">
                <a:latin typeface="+mj-lt"/>
              </a:rPr>
              <a:t>-demo </a:t>
            </a:r>
            <a:r>
              <a:rPr lang="en-US" dirty="0" smtClean="0">
                <a:latin typeface="+mj-lt"/>
              </a:rPr>
              <a:t>Cookbook</a:t>
            </a:r>
            <a:r>
              <a:rPr lang="en-US" dirty="0" smtClean="0">
                <a:latin typeface="+mj-lt"/>
              </a:rPr>
              <a:t>"</a:t>
            </a:r>
            <a:endParaRPr lang="en-US" dirty="0">
              <a:latin typeface="+mj-lt"/>
            </a:endParaRPr>
          </a:p>
        </p:txBody>
      </p:sp>
      <p:sp>
        <p:nvSpPr>
          <p:cNvPr id="4" name="Footer Placeholder 3"/>
          <p:cNvSpPr>
            <a:spLocks noGrp="1"/>
          </p:cNvSpPr>
          <p:nvPr>
            <p:ph type="ftr" sz="quarter" idx="4294967295"/>
          </p:nvPr>
        </p:nvSpPr>
        <p:spPr>
          <a:xfrm>
            <a:off x="321276" y="8578849"/>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7710613" y="8582108"/>
            <a:ext cx="667264" cy="485775"/>
          </a:xfrm>
        </p:spPr>
        <p:txBody>
          <a:bodyPr/>
          <a:lstStyle/>
          <a:p>
            <a:r>
              <a:rPr lang="en-US" sz="1870" dirty="0" smtClean="0"/>
              <a:t>3-</a:t>
            </a:r>
            <a:fld id="{D3C6E21F-9381-4880-84FB-1E73165A9E9D}" type="slidenum">
              <a:rPr lang="en-US" sz="1870" smtClean="0"/>
              <a:pPr/>
              <a:t>40</a:t>
            </a:fld>
            <a:endParaRPr lang="en-US" sz="1870"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113444" y="5571733"/>
            <a:ext cx="14417959" cy="442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16104</TotalTime>
  <Words>4705</Words>
  <Application>Microsoft Macintosh PowerPoint</Application>
  <PresentationFormat>Custom</PresentationFormat>
  <Paragraphs>601</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Staging Area</vt:lpstr>
      <vt:lpstr>GE: Use 'git add' to Stage Files to be Committed</vt:lpstr>
      <vt:lpstr>GE: Use 'git status' to View the Staged Files</vt:lpstr>
      <vt:lpstr>GE: Use 'git commit' to Save the Staged Changes</vt:lpstr>
      <vt:lpstr>GE: Use 'git commit' to Save the Staged Changes</vt:lpstr>
      <vt:lpstr>GE: Use 'git commit' to Save the Staged Changes</vt:lpstr>
      <vt:lpstr>GE: Use 'git commit' to Save the Staged Changes</vt:lpstr>
      <vt:lpstr>Git Version Control</vt:lpstr>
      <vt:lpstr>GE: Move out of the Workstation Cookbook</vt:lpstr>
      <vt:lpstr>Lab: Setting up a Web Server</vt:lpstr>
      <vt:lpstr>Lab: Create a Cookbook</vt:lpstr>
      <vt:lpstr>Lab: Create a Recipe</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2000</cp:revision>
  <cp:lastPrinted>2015-02-07T23:49:10Z</cp:lastPrinted>
  <dcterms:created xsi:type="dcterms:W3CDTF">2012-09-13T17:36:07Z</dcterms:created>
  <dcterms:modified xsi:type="dcterms:W3CDTF">2016-02-20T06:50:57Z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